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9" r:id="rId4"/>
    <p:sldId id="267" r:id="rId5"/>
    <p:sldId id="290" r:id="rId6"/>
    <p:sldId id="265" r:id="rId7"/>
    <p:sldId id="282" r:id="rId8"/>
    <p:sldId id="277" r:id="rId9"/>
    <p:sldId id="268" r:id="rId10"/>
    <p:sldId id="293" r:id="rId11"/>
    <p:sldId id="294" r:id="rId12"/>
    <p:sldId id="295" r:id="rId13"/>
    <p:sldId id="291" r:id="rId14"/>
    <p:sldId id="292" r:id="rId15"/>
    <p:sldId id="287" r:id="rId16"/>
    <p:sldId id="288" r:id="rId17"/>
    <p:sldId id="276" r:id="rId18"/>
    <p:sldId id="263" r:id="rId19"/>
  </p:sldIdLst>
  <p:sldSz cx="24384000" cy="13716000"/>
  <p:notesSz cx="6858000" cy="9144000"/>
  <p:defaultTextStyle>
    <a:defPPr>
      <a:defRPr lang="ru-RU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50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50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50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50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>
      <p:cViewPr varScale="1">
        <p:scale>
          <a:sx n="42" d="100"/>
          <a:sy n="42" d="100"/>
        </p:scale>
        <p:origin x="672" y="4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ru-RU" altLang="ru-RU" noProof="0" smtClean="0">
                <a:sym typeface="Helvetica Neue" charset="0"/>
              </a:rPr>
              <a:t>Second level</a:t>
            </a:r>
          </a:p>
          <a:p>
            <a:pPr lvl="2"/>
            <a:r>
              <a:rPr lang="ru-RU" altLang="ru-RU" noProof="0" smtClean="0">
                <a:sym typeface="Helvetica Neue" charset="0"/>
              </a:rPr>
              <a:t>Third level</a:t>
            </a:r>
          </a:p>
          <a:p>
            <a:pPr lvl="3"/>
            <a:r>
              <a:rPr lang="ru-RU" altLang="ru-RU" noProof="0" smtClean="0">
                <a:sym typeface="Helvetica Neue" charset="0"/>
              </a:rPr>
              <a:t>Fourth level</a:t>
            </a:r>
          </a:p>
          <a:p>
            <a:pPr lvl="4"/>
            <a:r>
              <a:rPr lang="ru-RU" altLang="ru-RU" noProof="0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237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47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9A26BE-2795-4C0D-BEB7-8E684A65AEC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33702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D02F2-84DC-4BC8-99F5-B649AB41939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7650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7443450" y="355600"/>
            <a:ext cx="5251450" cy="12090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689100" y="355600"/>
            <a:ext cx="15601950" cy="12090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94818-3980-4D3F-9E02-3562060C91D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64787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D91E3-E1B3-4DCD-934E-93268D37C05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6596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4B521-0F67-4886-B403-11054305D77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06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689100" y="3149600"/>
            <a:ext cx="10426700" cy="9296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268200" y="3149600"/>
            <a:ext cx="10426700" cy="9296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CEAE1E-A775-4DED-9BEB-82A3FC2A886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2006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54D1B-4012-43DA-9BCB-0D638BC3787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7348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376F8-A169-4648-9290-6C5E3D8797E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2025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658F2-3720-470B-934F-7E14B61C149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41307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9B757-1E53-4C66-A8FF-15F4695D0E5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601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>
              <a:sym typeface="Helvetica Light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9FD93-93CC-4A40-8254-CDC975B8254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26904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>
                <a:sym typeface="Helvetica Light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>
                <a:sym typeface="Helvetica Light" charset="0"/>
              </a:rPr>
              <a:t>Click to edit Master text styles</a:t>
            </a:r>
          </a:p>
          <a:p>
            <a:pPr lvl="1"/>
            <a:r>
              <a:rPr lang="ru-RU" altLang="ru-RU" smtClean="0">
                <a:sym typeface="Helvetica Light" charset="0"/>
              </a:rPr>
              <a:t>Second level</a:t>
            </a:r>
          </a:p>
          <a:p>
            <a:pPr lvl="2"/>
            <a:r>
              <a:rPr lang="ru-RU" altLang="ru-RU" smtClean="0">
                <a:sym typeface="Helvetica Light" charset="0"/>
              </a:rPr>
              <a:t>Third level</a:t>
            </a:r>
          </a:p>
          <a:p>
            <a:pPr lvl="3"/>
            <a:r>
              <a:rPr lang="ru-RU" altLang="ru-RU" smtClean="0">
                <a:sym typeface="Helvetica Light" charset="0"/>
              </a:rPr>
              <a:t>Fourth level</a:t>
            </a:r>
          </a:p>
          <a:p>
            <a:pPr lvl="4"/>
            <a:r>
              <a:rPr lang="ru-RU" altLang="ru-RU" smtClean="0">
                <a:sym typeface="Helvetica Light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 smtClean="0"/>
            </a:lvl1pPr>
          </a:lstStyle>
          <a:p>
            <a:pPr>
              <a:defRPr/>
            </a:pPr>
            <a:fld id="{B25E15CD-A4DA-4A4D-AD84-35EAA545C03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FFFFFF"/>
          </a:solidFill>
          <a:latin typeface="+mj-lt"/>
          <a:ea typeface="+mj-ea"/>
          <a:cs typeface="+mj-cs"/>
          <a:sym typeface="Helvetica Light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678832" y="2393504"/>
            <a:ext cx="20828000" cy="4392488"/>
          </a:xfrm>
        </p:spPr>
        <p:txBody>
          <a:bodyPr/>
          <a:lstStyle/>
          <a:p>
            <a:pPr eaLnBrk="1"/>
            <a:r>
              <a:rPr lang="ru-RU" altLang="ru-RU" sz="9600" dirty="0"/>
              <a:t>А</a:t>
            </a:r>
            <a:r>
              <a:rPr lang="ru-RU" altLang="ru-RU" sz="9600" dirty="0" smtClean="0"/>
              <a:t>втоматизация </a:t>
            </a:r>
            <a:r>
              <a:rPr lang="ru-RU" altLang="ru-RU" sz="9600" dirty="0"/>
              <a:t>формирования индивидуальных </a:t>
            </a:r>
            <a:r>
              <a:rPr lang="ru-RU" altLang="ru-RU" sz="9600" smtClean="0"/>
              <a:t>планов преподавателей</a:t>
            </a:r>
            <a:endParaRPr lang="ru-RU" altLang="ru-RU" sz="9600" dirty="0" smtClean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 txBox="1">
            <a:spLocks/>
          </p:cNvSpPr>
          <p:nvPr/>
        </p:nvSpPr>
        <p:spPr>
          <a:xfrm>
            <a:off x="4199112" y="9325435"/>
            <a:ext cx="9289032" cy="950065"/>
          </a:xfrm>
          <a:prstGeom prst="rect">
            <a:avLst/>
          </a:prstGeom>
        </p:spPr>
        <p:txBody>
          <a:bodyPr rtlCol="0"/>
          <a:lstStyle>
            <a:lvl1pPr marL="63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127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90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254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317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Кондратьев Павел Сергеевич</a:t>
            </a:r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 txBox="1">
            <a:spLocks/>
          </p:cNvSpPr>
          <p:nvPr/>
        </p:nvSpPr>
        <p:spPr>
          <a:xfrm>
            <a:off x="15000312" y="10275500"/>
            <a:ext cx="5544616" cy="805141"/>
          </a:xfrm>
          <a:prstGeom prst="rect">
            <a:avLst/>
          </a:prstGeom>
        </p:spPr>
        <p:txBody>
          <a:bodyPr rtlCol="0"/>
          <a:lstStyle>
            <a:lvl1pPr marL="63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127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90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254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317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/>
              <a:t>pablo.osamu@yandex.ru</a:t>
            </a:r>
            <a:endParaRPr lang="ru-RU" sz="36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786" y="10369466"/>
            <a:ext cx="570598" cy="52098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024" y="9378280"/>
            <a:ext cx="698122" cy="698122"/>
          </a:xfrm>
          <a:prstGeom prst="rect">
            <a:avLst/>
          </a:prstGeom>
        </p:spPr>
      </p:pic>
      <p:sp>
        <p:nvSpPr>
          <p:cNvPr id="17" name="Текст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 txBox="1">
            <a:spLocks/>
          </p:cNvSpPr>
          <p:nvPr/>
        </p:nvSpPr>
        <p:spPr>
          <a:xfrm>
            <a:off x="15035146" y="9397896"/>
            <a:ext cx="5544616" cy="805141"/>
          </a:xfrm>
          <a:prstGeom prst="rect">
            <a:avLst/>
          </a:prstGeom>
        </p:spPr>
        <p:txBody>
          <a:bodyPr rtlCol="0"/>
          <a:lstStyle>
            <a:lvl1pPr marL="63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127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90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254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317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 smtClean="0"/>
              <a:t>ИВТАПбд-41</a:t>
            </a:r>
            <a:endParaRPr lang="ru-RU" sz="3600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 txBox="1">
            <a:spLocks/>
          </p:cNvSpPr>
          <p:nvPr/>
        </p:nvSpPr>
        <p:spPr>
          <a:xfrm>
            <a:off x="4199112" y="11682536"/>
            <a:ext cx="9289032" cy="950065"/>
          </a:xfrm>
          <a:prstGeom prst="rect">
            <a:avLst/>
          </a:prstGeom>
        </p:spPr>
        <p:txBody>
          <a:bodyPr rtlCol="0"/>
          <a:lstStyle>
            <a:lvl1pPr marL="63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127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90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254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317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Негода Виктор Николаевич</a:t>
            </a:r>
            <a:endParaRPr lang="ru-RU" dirty="0"/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 txBox="1">
            <a:spLocks/>
          </p:cNvSpPr>
          <p:nvPr/>
        </p:nvSpPr>
        <p:spPr>
          <a:xfrm>
            <a:off x="14966358" y="11892947"/>
            <a:ext cx="5578570" cy="805141"/>
          </a:xfrm>
          <a:prstGeom prst="rect">
            <a:avLst/>
          </a:prstGeom>
        </p:spPr>
        <p:txBody>
          <a:bodyPr rtlCol="0"/>
          <a:lstStyle>
            <a:lvl1pPr marL="63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127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90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254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317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 smtClean="0"/>
              <a:t>Научный руководитель</a:t>
            </a:r>
            <a:endParaRPr lang="ru-RU" sz="36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830" y="11766312"/>
            <a:ext cx="782509" cy="78250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411288" y="-57150"/>
            <a:ext cx="21365888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defTabSz="808038" eaLnBrk="1"/>
            <a:r>
              <a:rPr lang="ru-RU" sz="8200" b="1" dirty="0" smtClean="0"/>
              <a:t>Диаграмма класса пользователя</a:t>
            </a:r>
            <a:endParaRPr lang="ru-RU" altLang="ru-RU" sz="82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12321" y="3401616"/>
            <a:ext cx="19363821" cy="98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36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462808" y="1148060"/>
            <a:ext cx="21365888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defTabSz="808038" eaLnBrk="1"/>
            <a:r>
              <a:rPr lang="ru-RU" sz="8200" b="1" dirty="0"/>
              <a:t>Диаграмма </a:t>
            </a:r>
            <a:r>
              <a:rPr lang="ru-RU" sz="8200" b="1" dirty="0" smtClean="0"/>
              <a:t>класса внутреннего </a:t>
            </a:r>
            <a:r>
              <a:rPr lang="ru-RU" sz="8200" b="1" dirty="0"/>
              <a:t>хранилища</a:t>
            </a:r>
            <a:endParaRPr lang="ru-RU" altLang="ru-RU" sz="82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2902968" y="3905672"/>
            <a:ext cx="17531396" cy="95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3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411288" y="-57150"/>
            <a:ext cx="21365888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defTabSz="808038" eaLnBrk="1"/>
            <a:r>
              <a:rPr lang="ru-RU" sz="8200" b="1" dirty="0" smtClean="0"/>
              <a:t>Диаграмма </a:t>
            </a:r>
            <a:r>
              <a:rPr lang="ru-RU" sz="8200" b="1" dirty="0"/>
              <a:t>класса </a:t>
            </a:r>
            <a:r>
              <a:rPr lang="ru-RU" sz="8200" b="1" dirty="0" smtClean="0"/>
              <a:t>работы </a:t>
            </a:r>
            <a:r>
              <a:rPr lang="ru-RU" sz="8200" b="1" dirty="0"/>
              <a:t>с таблицами</a:t>
            </a:r>
            <a:endParaRPr lang="ru-RU" altLang="ru-RU" sz="82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64410" y="3185592"/>
            <a:ext cx="15859644" cy="95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16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670720" y="6409651"/>
            <a:ext cx="9700592" cy="1224136"/>
          </a:xfrm>
        </p:spPr>
        <p:txBody>
          <a:bodyPr anchor="b"/>
          <a:lstStyle/>
          <a:p>
            <a:pPr algn="l" defTabSz="808038" eaLnBrk="1"/>
            <a:r>
              <a:rPr lang="en-US" altLang="ru-RU" sz="8200" b="1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ER </a:t>
            </a:r>
            <a:r>
              <a:rPr lang="ru-RU" altLang="ru-RU" sz="8200" b="1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диаграмма БД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336" y="665312"/>
            <a:ext cx="12621888" cy="1271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8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411288" y="-57150"/>
            <a:ext cx="21365888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defTabSz="808038" eaLnBrk="1"/>
            <a:r>
              <a:rPr lang="ru-RU" sz="8200" b="1" dirty="0" smtClean="0"/>
              <a:t>Диаграмма </a:t>
            </a:r>
            <a:r>
              <a:rPr lang="ru-RU" sz="8200" b="1" dirty="0"/>
              <a:t>компонентов</a:t>
            </a:r>
            <a:endParaRPr lang="ru-RU" altLang="ru-RU" sz="82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" y="3833664"/>
            <a:ext cx="23975563" cy="827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729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6-18 22-58-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680" y="161256"/>
            <a:ext cx="23810645" cy="1339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5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8170289"/>
              </p:ext>
            </p:extLst>
          </p:nvPr>
        </p:nvGraphicFramePr>
        <p:xfrm>
          <a:off x="1678724" y="4769768"/>
          <a:ext cx="20831016" cy="627084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71016">
                  <a:extLst>
                    <a:ext uri="{9D8B030D-6E8A-4147-A177-3AD203B41FA5}">
                      <a16:colId xmlns:a16="http://schemas.microsoft.com/office/drawing/2014/main" val="4291981107"/>
                    </a:ext>
                  </a:extLst>
                </a:gridCol>
                <a:gridCol w="5372656">
                  <a:extLst>
                    <a:ext uri="{9D8B030D-6E8A-4147-A177-3AD203B41FA5}">
                      <a16:colId xmlns:a16="http://schemas.microsoft.com/office/drawing/2014/main" val="2734533148"/>
                    </a:ext>
                  </a:extLst>
                </a:gridCol>
                <a:gridCol w="3471836">
                  <a:extLst>
                    <a:ext uri="{9D8B030D-6E8A-4147-A177-3AD203B41FA5}">
                      <a16:colId xmlns:a16="http://schemas.microsoft.com/office/drawing/2014/main" val="1000141035"/>
                    </a:ext>
                  </a:extLst>
                </a:gridCol>
                <a:gridCol w="3471836">
                  <a:extLst>
                    <a:ext uri="{9D8B030D-6E8A-4147-A177-3AD203B41FA5}">
                      <a16:colId xmlns:a16="http://schemas.microsoft.com/office/drawing/2014/main" val="3897044103"/>
                    </a:ext>
                  </a:extLst>
                </a:gridCol>
                <a:gridCol w="3471836">
                  <a:extLst>
                    <a:ext uri="{9D8B030D-6E8A-4147-A177-3AD203B41FA5}">
                      <a16:colId xmlns:a16="http://schemas.microsoft.com/office/drawing/2014/main" val="4179488352"/>
                    </a:ext>
                  </a:extLst>
                </a:gridCol>
                <a:gridCol w="3471836">
                  <a:extLst>
                    <a:ext uri="{9D8B030D-6E8A-4147-A177-3AD203B41FA5}">
                      <a16:colId xmlns:a16="http://schemas.microsoft.com/office/drawing/2014/main" val="3777959781"/>
                    </a:ext>
                  </a:extLst>
                </a:gridCol>
              </a:tblGrid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№</a:t>
                      </a:r>
                      <a:endParaRPr lang="ru-RU" sz="2500" b="1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kern="1200" dirty="0" smtClean="0">
                          <a:effectLst/>
                        </a:rPr>
                        <a:t>Модуль</a:t>
                      </a:r>
                      <a:endParaRPr lang="ru-RU" sz="2500" b="1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kern="1200" dirty="0" smtClean="0">
                          <a:effectLst/>
                        </a:rPr>
                        <a:t>TypeScript</a:t>
                      </a:r>
                      <a:endParaRPr lang="ru-RU" sz="2500" b="1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HTML</a:t>
                      </a:r>
                      <a:endParaRPr lang="ru-RU" sz="2500" b="1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CSS</a:t>
                      </a:r>
                      <a:endParaRPr lang="ru-RU" sz="2500" b="1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b="1" dirty="0" smtClean="0"/>
                        <a:t>Всего (строк)</a:t>
                      </a:r>
                      <a:endParaRPr lang="ru-RU" sz="2500" b="1" dirty="0"/>
                    </a:p>
                  </a:txBody>
                  <a:tcPr marL="126951" marR="126951" marT="63475" marB="63475"/>
                </a:tc>
                <a:extLst>
                  <a:ext uri="{0D108BD9-81ED-4DB2-BD59-A6C34878D82A}">
                    <a16:rowId xmlns:a16="http://schemas.microsoft.com/office/drawing/2014/main" val="2479972878"/>
                  </a:ext>
                </a:extLst>
              </a:tr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1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Аутентификации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118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118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extLst>
                  <a:ext uri="{0D108BD9-81ED-4DB2-BD59-A6C34878D82A}">
                    <a16:rowId xmlns:a16="http://schemas.microsoft.com/office/drawing/2014/main" val="1198567976"/>
                  </a:ext>
                </a:extLst>
              </a:tr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2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Интеграции</a:t>
                      </a:r>
                      <a:r>
                        <a:rPr lang="ru-RU" sz="2500" baseline="0" dirty="0" smtClean="0"/>
                        <a:t> баз данных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26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endParaRPr lang="ru-RU" sz="250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endParaRPr lang="ru-RU" sz="250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26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extLst>
                  <a:ext uri="{0D108BD9-81ED-4DB2-BD59-A6C34878D82A}">
                    <a16:rowId xmlns:a16="http://schemas.microsoft.com/office/drawing/2014/main" val="4093046921"/>
                  </a:ext>
                </a:extLst>
              </a:tr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3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Создания </a:t>
                      </a:r>
                      <a:r>
                        <a:rPr lang="en-US" sz="2500" dirty="0" err="1" smtClean="0"/>
                        <a:t>Docx</a:t>
                      </a:r>
                      <a:r>
                        <a:rPr lang="en-US" sz="2500" dirty="0" smtClean="0"/>
                        <a:t> </a:t>
                      </a:r>
                      <a:r>
                        <a:rPr lang="ru-RU" sz="2500" dirty="0" smtClean="0"/>
                        <a:t>документа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45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endParaRPr lang="ru-RU" sz="250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45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extLst>
                  <a:ext uri="{0D108BD9-81ED-4DB2-BD59-A6C34878D82A}">
                    <a16:rowId xmlns:a16="http://schemas.microsoft.com/office/drawing/2014/main" val="2512882334"/>
                  </a:ext>
                </a:extLst>
              </a:tr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4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Graph</a:t>
                      </a:r>
                      <a:r>
                        <a:rPr lang="en-US" sz="2500" baseline="0" dirty="0" smtClean="0"/>
                        <a:t> QL</a:t>
                      </a:r>
                      <a:r>
                        <a:rPr lang="ru-RU" sz="2500" baseline="0" dirty="0" smtClean="0"/>
                        <a:t> (сущности БД, распознаватели)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2017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endParaRPr lang="ru-RU" sz="250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2017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extLst>
                  <a:ext uri="{0D108BD9-81ED-4DB2-BD59-A6C34878D82A}">
                    <a16:rowId xmlns:a16="http://schemas.microsoft.com/office/drawing/2014/main" val="4023477458"/>
                  </a:ext>
                </a:extLst>
              </a:tr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5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Список</a:t>
                      </a:r>
                      <a:r>
                        <a:rPr lang="ru-RU" sz="2500" baseline="0" dirty="0" smtClean="0"/>
                        <a:t> шаблонов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15</a:t>
                      </a:r>
                      <a:endParaRPr lang="ru-RU" sz="2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26951" marR="126951" marT="63475" marB="634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38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77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130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extLst>
                  <a:ext uri="{0D108BD9-81ED-4DB2-BD59-A6C34878D82A}">
                    <a16:rowId xmlns:a16="http://schemas.microsoft.com/office/drawing/2014/main" val="99106622"/>
                  </a:ext>
                </a:extLst>
              </a:tr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6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Работа с электронными таблицами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153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36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124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313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extLst>
                  <a:ext uri="{0D108BD9-81ED-4DB2-BD59-A6C34878D82A}">
                    <a16:rowId xmlns:a16="http://schemas.microsoft.com/office/drawing/2014/main" val="1316492093"/>
                  </a:ext>
                </a:extLst>
              </a:tr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7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Хранилища для сохранения шагов ИП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131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131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extLst>
                  <a:ext uri="{0D108BD9-81ED-4DB2-BD59-A6C34878D82A}">
                    <a16:rowId xmlns:a16="http://schemas.microsoft.com/office/drawing/2014/main" val="599976977"/>
                  </a:ext>
                </a:extLst>
              </a:tr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8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Редактор шагов ИП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300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32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105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437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extLst>
                  <a:ext uri="{0D108BD9-81ED-4DB2-BD59-A6C34878D82A}">
                    <a16:rowId xmlns:a16="http://schemas.microsoft.com/office/drawing/2014/main" val="998280229"/>
                  </a:ext>
                </a:extLst>
              </a:tr>
              <a:tr h="514856">
                <a:tc>
                  <a:txBody>
                    <a:bodyPr/>
                    <a:lstStyle/>
                    <a:p>
                      <a:pPr algn="ctr"/>
                      <a:r>
                        <a:rPr lang="ru-RU" sz="2500" b="0" dirty="0" smtClean="0"/>
                        <a:t>9</a:t>
                      </a:r>
                      <a:endParaRPr lang="ru-RU" sz="2500" b="1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500" dirty="0" smtClean="0"/>
                        <a:t>Итого (строк)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2805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106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306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3217</a:t>
                      </a:r>
                      <a:endParaRPr lang="ru-RU" sz="2500" dirty="0"/>
                    </a:p>
                  </a:txBody>
                  <a:tcPr marL="126951" marR="126951" marT="63475" marB="63475"/>
                </a:tc>
                <a:extLst>
                  <a:ext uri="{0D108BD9-81ED-4DB2-BD59-A6C34878D82A}">
                    <a16:rowId xmlns:a16="http://schemas.microsoft.com/office/drawing/2014/main" val="225511579"/>
                  </a:ext>
                </a:extLst>
              </a:tr>
            </a:tbl>
          </a:graphicData>
        </a:graphic>
      </p:graphicFrame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1411288" y="-57150"/>
            <a:ext cx="21365888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defTabSz="808038" eaLnBrk="1"/>
            <a:r>
              <a:rPr lang="ru-RU" sz="8200" b="1" dirty="0"/>
              <a:t>Параметры реализации</a:t>
            </a:r>
            <a:endParaRPr lang="ru-RU" altLang="ru-RU" sz="82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63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174776" y="3257600"/>
            <a:ext cx="22682520" cy="9073008"/>
          </a:xfrm>
        </p:spPr>
        <p:txBody>
          <a:bodyPr anchor="t"/>
          <a:lstStyle/>
          <a:p>
            <a:pPr eaLnBrk="1">
              <a:spcBef>
                <a:spcPct val="0"/>
              </a:spcBef>
            </a:pP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Была создана концепция </a:t>
            </a:r>
            <a:r>
              <a:rPr lang="ru-RU" altLang="ru-RU" sz="44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автоматизированной системы </a:t>
            </a: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поддержки создания индивидуальных планов</a:t>
            </a:r>
          </a:p>
          <a:p>
            <a:pPr eaLnBrk="1">
              <a:spcBef>
                <a:spcPct val="0"/>
              </a:spcBef>
            </a:pPr>
            <a:endParaRPr lang="ru-RU" altLang="ru-RU" sz="44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eaLnBrk="1">
              <a:spcBef>
                <a:spcPct val="0"/>
              </a:spcBef>
            </a:pP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Были проанализированы представления </a:t>
            </a:r>
            <a:r>
              <a:rPr lang="ru-RU" altLang="ru-RU" sz="44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учебных планов образовательных </a:t>
            </a: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программ и выявлены главные семантики</a:t>
            </a:r>
          </a:p>
          <a:p>
            <a:pPr eaLnBrk="1">
              <a:spcBef>
                <a:spcPct val="0"/>
              </a:spcBef>
            </a:pPr>
            <a:endParaRPr lang="ru-RU" altLang="ru-RU" sz="44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eaLnBrk="1">
              <a:spcBef>
                <a:spcPct val="0"/>
              </a:spcBef>
            </a:pP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Были выявлены основные цели </a:t>
            </a:r>
            <a:r>
              <a:rPr lang="ru-RU" altLang="ru-RU" sz="44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моделирования данных в ходе проектирования информационных </a:t>
            </a: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систем</a:t>
            </a:r>
          </a:p>
          <a:p>
            <a:pPr marL="0" indent="0" eaLnBrk="1">
              <a:spcBef>
                <a:spcPct val="0"/>
              </a:spcBef>
              <a:buNone/>
            </a:pPr>
            <a:endParaRPr lang="ru-RU" altLang="ru-RU" sz="44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411288" y="-57150"/>
            <a:ext cx="21365888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defTabSz="808038" eaLnBrk="1"/>
            <a:r>
              <a:rPr lang="ru-RU" sz="8200" b="1" dirty="0" smtClean="0"/>
              <a:t>Итоги </a:t>
            </a:r>
            <a:r>
              <a:rPr lang="ru-RU" sz="8200" b="1" dirty="0"/>
              <a:t>п</a:t>
            </a:r>
            <a:r>
              <a:rPr lang="ru-RU" sz="8200" b="1" dirty="0" smtClean="0"/>
              <a:t>рототипа</a:t>
            </a:r>
            <a:endParaRPr lang="ru-RU" altLang="ru-RU" sz="82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03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1894856" y="3689648"/>
            <a:ext cx="20828000" cy="4648200"/>
          </a:xfrm>
        </p:spPr>
        <p:txBody>
          <a:bodyPr/>
          <a:lstStyle/>
          <a:p>
            <a:pPr eaLnBrk="1"/>
            <a:r>
              <a:rPr lang="ru-RU" altLang="ru-RU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Благодарю за внимание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>
          <a:xfrm>
            <a:off x="-2137592" y="20638"/>
            <a:ext cx="14181236" cy="2543175"/>
          </a:xfrm>
        </p:spPr>
        <p:txBody>
          <a:bodyPr anchor="b"/>
          <a:lstStyle/>
          <a:p>
            <a:pPr eaLnBrk="1"/>
            <a:r>
              <a:rPr lang="ru-RU" altLang="ru-RU" sz="8400" b="1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Цели проекта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657350" y="4689475"/>
            <a:ext cx="14495090" cy="7623175"/>
          </a:xfrm>
        </p:spPr>
        <p:txBody>
          <a:bodyPr anchor="t"/>
          <a:lstStyle/>
          <a:p>
            <a:pPr marL="536575" indent="-536575" eaLnBrk="1">
              <a:spcBef>
                <a:spcPct val="0"/>
              </a:spcBef>
            </a:pP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Снизить временя </a:t>
            </a:r>
            <a:r>
              <a:rPr lang="ru-RU" altLang="ru-RU" sz="44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на создание индивидуальных </a:t>
            </a: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планов</a:t>
            </a:r>
            <a:b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endParaRPr lang="ru-RU" altLang="ru-RU" sz="44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marL="536575" indent="-536575" eaLnBrk="1">
              <a:spcBef>
                <a:spcPct val="0"/>
              </a:spcBef>
            </a:pP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Развить средства автоматизации организационного управления кафедры ВТ и УлГТУ</a:t>
            </a:r>
          </a:p>
          <a:p>
            <a:pPr marL="536575" indent="-536575" eaLnBrk="1">
              <a:spcBef>
                <a:spcPct val="0"/>
              </a:spcBef>
            </a:pPr>
            <a:endParaRPr lang="ru-RU" altLang="ru-RU" sz="44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marL="536575" indent="-536575" eaLnBrk="1">
              <a:spcBef>
                <a:spcPct val="0"/>
              </a:spcBef>
            </a:pPr>
            <a:r>
              <a:rPr lang="ru-RU" altLang="ru-RU" sz="44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Автоматизировать процесс  создания </a:t>
            </a: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индивидуальных планов</a:t>
            </a:r>
          </a:p>
          <a:p>
            <a:pPr marL="536575" indent="-536575" eaLnBrk="1">
              <a:spcBef>
                <a:spcPct val="0"/>
              </a:spcBef>
            </a:pPr>
            <a:endParaRPr lang="ru-RU" altLang="ru-RU" sz="44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marL="536575" indent="-536575" eaLnBrk="1">
              <a:spcBef>
                <a:spcPct val="0"/>
              </a:spcBef>
            </a:pP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Улучшить UX редактора, </a:t>
            </a:r>
            <a:r>
              <a:rPr lang="ru-RU" altLang="ru-RU" sz="44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за счёт категоризации файлов по определённым </a:t>
            </a: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критериям</a:t>
            </a:r>
            <a:endParaRPr lang="ru-RU" altLang="ru-RU" sz="44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>
          <a:xfrm>
            <a:off x="-2137592" y="20638"/>
            <a:ext cx="23114568" cy="2543175"/>
          </a:xfrm>
        </p:spPr>
        <p:txBody>
          <a:bodyPr anchor="b"/>
          <a:lstStyle/>
          <a:p>
            <a:pPr eaLnBrk="1"/>
            <a:r>
              <a:rPr lang="ru-RU" altLang="ru-RU" sz="84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Функциональные требования</a:t>
            </a:r>
            <a:endParaRPr lang="ru-RU" altLang="ru-RU" sz="84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16" y="2563813"/>
            <a:ext cx="13093501" cy="1078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18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1318792" y="800631"/>
            <a:ext cx="18074008" cy="2541588"/>
          </a:xfrm>
        </p:spPr>
        <p:txBody>
          <a:bodyPr anchor="b"/>
          <a:lstStyle/>
          <a:p>
            <a:pPr algn="l" defTabSz="808038" eaLnBrk="1"/>
            <a:r>
              <a:rPr lang="ru-RU" altLang="ru-RU" sz="8200" b="1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Требования </a:t>
            </a:r>
            <a:r>
              <a:rPr lang="ru-RU" altLang="ru-RU" sz="8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к инструментальным средствам</a:t>
            </a:r>
            <a:endParaRPr lang="ru-RU" altLang="ru-RU" sz="82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064838"/>
              </p:ext>
            </p:extLst>
          </p:nvPr>
        </p:nvGraphicFramePr>
        <p:xfrm>
          <a:off x="7871520" y="2516268"/>
          <a:ext cx="13465496" cy="1096646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572291">
                  <a:extLst>
                    <a:ext uri="{9D8B030D-6E8A-4147-A177-3AD203B41FA5}">
                      <a16:colId xmlns:a16="http://schemas.microsoft.com/office/drawing/2014/main" val="260599469"/>
                    </a:ext>
                  </a:extLst>
                </a:gridCol>
                <a:gridCol w="11893205">
                  <a:extLst>
                    <a:ext uri="{9D8B030D-6E8A-4147-A177-3AD203B41FA5}">
                      <a16:colId xmlns:a16="http://schemas.microsoft.com/office/drawing/2014/main" val="4066075982"/>
                    </a:ext>
                  </a:extLst>
                </a:gridCol>
              </a:tblGrid>
              <a:tr h="5845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 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dirty="0" smtClean="0">
                          <a:effectLst/>
                        </a:rPr>
                        <a:t>NestJS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450410878"/>
                  </a:ext>
                </a:extLst>
              </a:tr>
              <a:tr h="58459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Серверная часть приложения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3803986277"/>
                  </a:ext>
                </a:extLst>
              </a:tr>
              <a:tr h="5845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 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dirty="0">
                          <a:effectLst/>
                        </a:rPr>
                        <a:t>Angular9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2196875528"/>
                  </a:ext>
                </a:extLst>
              </a:tr>
              <a:tr h="58459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Клиентская часть приложения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2925421192"/>
                  </a:ext>
                </a:extLst>
              </a:tr>
              <a:tr h="5845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 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>
                          <a:effectLst/>
                        </a:rPr>
                        <a:t>TypeScript</a:t>
                      </a:r>
                      <a:endParaRPr lang="ru-RU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217223548"/>
                  </a:ext>
                </a:extLst>
              </a:tr>
              <a:tr h="58459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Язык со строгой </a:t>
                      </a:r>
                      <a:r>
                        <a:rPr lang="ru-RU" sz="2600" u="none" strike="noStrike" dirty="0" smtClean="0">
                          <a:effectLst/>
                        </a:rPr>
                        <a:t>типизацией. </a:t>
                      </a:r>
                      <a:r>
                        <a:rPr lang="ru-RU" sz="2600" u="none" strike="noStrike" dirty="0">
                          <a:effectLst/>
                        </a:rPr>
                        <a:t>Система для работы с модулями и классами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2240547957"/>
                  </a:ext>
                </a:extLst>
              </a:tr>
              <a:tr h="5845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 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>
                          <a:effectLst/>
                        </a:rPr>
                        <a:t>JavaScript</a:t>
                      </a:r>
                      <a:endParaRPr lang="ru-RU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4275508161"/>
                  </a:ext>
                </a:extLst>
              </a:tr>
              <a:tr h="58459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dirty="0" smtClean="0">
                          <a:effectLst/>
                        </a:rPr>
                        <a:t>C</a:t>
                      </a:r>
                      <a:r>
                        <a:rPr lang="ru-RU" sz="2600" u="none" strike="noStrike" dirty="0" smtClean="0">
                          <a:effectLst/>
                        </a:rPr>
                        <a:t>криптовый </a:t>
                      </a:r>
                      <a:r>
                        <a:rPr lang="ru-RU" sz="2600" u="none" strike="noStrike" dirty="0">
                          <a:effectLst/>
                        </a:rPr>
                        <a:t>язык программирования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1799343689"/>
                  </a:ext>
                </a:extLst>
              </a:tr>
              <a:tr h="5845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 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dirty="0">
                          <a:effectLst/>
                        </a:rPr>
                        <a:t>PostgresSQL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1559039937"/>
                  </a:ext>
                </a:extLst>
              </a:tr>
              <a:tr h="58459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>
                          <a:effectLst/>
                        </a:rPr>
                        <a:t>Система управления базами данных</a:t>
                      </a:r>
                      <a:endParaRPr lang="ru-RU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3723192126"/>
                  </a:ext>
                </a:extLst>
              </a:tr>
              <a:tr h="5845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 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>
                          <a:effectLst/>
                        </a:rPr>
                        <a:t>Graph QL</a:t>
                      </a:r>
                      <a:endParaRPr lang="ru-RU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3234905814"/>
                  </a:ext>
                </a:extLst>
              </a:tr>
              <a:tr h="58459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>
                          <a:effectLst/>
                        </a:rPr>
                        <a:t>Облегчает агрегацию данных из нескольких источников</a:t>
                      </a:r>
                      <a:endParaRPr lang="ru-RU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2528812696"/>
                  </a:ext>
                </a:extLst>
              </a:tr>
              <a:tr h="5845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 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dirty="0">
                          <a:effectLst/>
                        </a:rPr>
                        <a:t>Git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3757792377"/>
                  </a:ext>
                </a:extLst>
              </a:tr>
              <a:tr h="58459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>
                          <a:effectLst/>
                        </a:rPr>
                        <a:t>Система контроля версий</a:t>
                      </a:r>
                      <a:endParaRPr lang="ru-RU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353910549"/>
                  </a:ext>
                </a:extLst>
              </a:tr>
              <a:tr h="5845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 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u="none" strike="noStrike" dirty="0">
                          <a:effectLst/>
                        </a:rPr>
                        <a:t>jExcel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679282764"/>
                  </a:ext>
                </a:extLst>
              </a:tr>
              <a:tr h="80525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 smtClean="0">
                          <a:effectLst/>
                        </a:rPr>
                        <a:t>Плагин </a:t>
                      </a:r>
                      <a:r>
                        <a:rPr lang="ru-RU" sz="2600" u="none" strike="noStrike" dirty="0">
                          <a:effectLst/>
                        </a:rPr>
                        <a:t>JavaScript для создания интерактивных веб-таблицы и электронных таблицы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1329777315"/>
                  </a:ext>
                </a:extLst>
              </a:tr>
              <a:tr h="5845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 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>
                          <a:effectLst/>
                        </a:rPr>
                        <a:t>docxtemplater</a:t>
                      </a:r>
                      <a:endParaRPr lang="ru-RU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3805843037"/>
                  </a:ext>
                </a:extLst>
              </a:tr>
              <a:tr h="80525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600" u="none" strike="noStrike" dirty="0">
                          <a:effectLst/>
                        </a:rPr>
                        <a:t>Инструмент </a:t>
                      </a:r>
                      <a:r>
                        <a:rPr lang="ru-RU" sz="2600" u="none" strike="noStrike" dirty="0" smtClean="0">
                          <a:effectLst/>
                        </a:rPr>
                        <a:t>слияния, </a:t>
                      </a:r>
                      <a:r>
                        <a:rPr lang="ru-RU" sz="2600" u="none" strike="noStrike" dirty="0">
                          <a:effectLst/>
                        </a:rPr>
                        <a:t>который используется программно </a:t>
                      </a:r>
                      <a:r>
                        <a:rPr lang="ru-RU" sz="2600" u="none" strike="noStrike" dirty="0" smtClean="0">
                          <a:effectLst/>
                        </a:rPr>
                        <a:t>для</a:t>
                      </a:r>
                      <a:r>
                        <a:rPr lang="ru-RU" sz="2600" u="none" strike="noStrike" baseline="0" dirty="0" smtClean="0">
                          <a:effectLst/>
                        </a:rPr>
                        <a:t> создания и заполнения различных документов</a:t>
                      </a:r>
                      <a:endParaRPr lang="ru-RU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4002" marR="14002" marT="14002" marB="0" anchor="ctr"/>
                </a:tc>
                <a:extLst>
                  <a:ext uri="{0D108BD9-81ED-4DB2-BD59-A6C34878D82A}">
                    <a16:rowId xmlns:a16="http://schemas.microsoft.com/office/drawing/2014/main" val="177294883"/>
                  </a:ext>
                </a:extLst>
              </a:tr>
            </a:tbl>
          </a:graphicData>
        </a:graphic>
      </p:graphicFrame>
      <p:pic>
        <p:nvPicPr>
          <p:cNvPr id="30" name="Рисунок 29" descr="https://miro.medium.com/max/1200/0*kS3GZAc7IGO3gvx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603" y="2582494"/>
            <a:ext cx="1080994" cy="10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Рисунок 30" descr="https://upload.wikimedia.org/wikipedia/commons/thumb/c/cf/Angular_full_color_logo.svg/1024px-Angular_full_color_logo.svg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81" y="3611278"/>
            <a:ext cx="1169812" cy="116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Рисунок 3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322" y="4923146"/>
            <a:ext cx="975996" cy="975996"/>
          </a:xfrm>
          <a:prstGeom prst="rect">
            <a:avLst/>
          </a:prstGeom>
        </p:spPr>
      </p:pic>
      <p:pic>
        <p:nvPicPr>
          <p:cNvPr id="33" name="Рисунок 32" descr="https://www.ascendtraining.com/wp-content/uploads/2015/06/javascript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272" y="6148031"/>
            <a:ext cx="909877" cy="9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Рисунок 33" descr="https://hsto.org/webt/3l/ef/wk/3lefwko0funvsqwyvgcaqtf7ory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763" y="7232563"/>
            <a:ext cx="985115" cy="101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Рисунок 34" descr="https://upload.wikimedia.org/wikipedia/commons/thumb/1/17/GraphQL_Logo.svg/1024px-GraphQL_Logo.svg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535" y="8423929"/>
            <a:ext cx="1062342" cy="106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Рисунок 35" descr="https://s3.amazonaws.com/media-p.slid.es/uploads/72196/images/1779635/pasted-from-clipboard.pn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730" y="9606253"/>
            <a:ext cx="987123" cy="98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Рисунок 36" descr="The JavaScript spreadsheet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535" y="10853093"/>
            <a:ext cx="1069327" cy="104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Рисунок 37" descr="https://lh3.googleusercontent.com/P8MfN2vqXmP90AGCy89Wuf_AGB40IctMdWLPBj7yxkxuwL1rscWp7V4st7vcf_IFZX0=w300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528" y="12083875"/>
            <a:ext cx="1389583" cy="1389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5051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>
          <a:xfrm>
            <a:off x="526704" y="20638"/>
            <a:ext cx="23114568" cy="2543175"/>
          </a:xfrm>
        </p:spPr>
        <p:txBody>
          <a:bodyPr anchor="b"/>
          <a:lstStyle/>
          <a:p>
            <a:pPr eaLnBrk="1"/>
            <a:r>
              <a:rPr lang="ru-RU" altLang="ru-RU" sz="84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Общая схема информационных потоков</a:t>
            </a:r>
            <a:endParaRPr lang="ru-RU" altLang="ru-RU" sz="84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60" y="4481736"/>
            <a:ext cx="20094655" cy="73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27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411288" y="-57150"/>
            <a:ext cx="21365888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defTabSz="808038" eaLnBrk="1"/>
            <a:r>
              <a:rPr lang="ru-RU" altLang="ru-RU" sz="8200" b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Структура индивидуального плана</a:t>
            </a:r>
            <a:endParaRPr lang="ru-RU" altLang="ru-RU" sz="82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57350" y="3329609"/>
            <a:ext cx="10966698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63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127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2pPr>
            <a:lvl3pPr marL="190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3pPr>
            <a:lvl4pPr marL="2540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4pPr>
            <a:lvl5pPr marL="3175000" indent="-635000" algn="l" defTabSz="825500" rtl="0" eaLnBrk="0" fontAlgn="base" hangingPunct="0">
              <a:spcBef>
                <a:spcPts val="5900"/>
              </a:spcBef>
              <a:spcAft>
                <a:spcPct val="0"/>
              </a:spcAft>
              <a:buSzPct val="75000"/>
              <a:buChar char="•"/>
              <a:defRPr sz="5200" kern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>
              <a:spcBef>
                <a:spcPct val="0"/>
              </a:spcBef>
              <a:buNone/>
            </a:pPr>
            <a:r>
              <a:rPr lang="ru-RU" altLang="ru-RU" sz="4400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Индивидуальный план включает в себя:</a:t>
            </a:r>
          </a:p>
        </p:txBody>
      </p:sp>
      <p:pic>
        <p:nvPicPr>
          <p:cNvPr id="17" name="Объект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82" y="4337721"/>
            <a:ext cx="17243300" cy="9175334"/>
          </a:xfrm>
        </p:spPr>
      </p:pic>
    </p:spTree>
    <p:extLst>
      <p:ext uri="{BB962C8B-B14F-4D97-AF65-F5344CB8AC3E}">
        <p14:creationId xmlns:p14="http://schemas.microsoft.com/office/powerpoint/2010/main" val="2699256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1411288" y="-126776"/>
            <a:ext cx="20645808" cy="2541588"/>
          </a:xfrm>
        </p:spPr>
        <p:txBody>
          <a:bodyPr anchor="b"/>
          <a:lstStyle/>
          <a:p>
            <a:pPr algn="l" defTabSz="808038" eaLnBrk="1"/>
            <a:r>
              <a:rPr lang="ru-RU" altLang="ru-RU" sz="8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Диаграмма прецедентов</a:t>
            </a:r>
            <a:endParaRPr lang="ru-RU" altLang="ru-RU" sz="82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84" y="2609528"/>
            <a:ext cx="13496416" cy="1058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304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1411288" y="809328"/>
            <a:ext cx="23238096" cy="2541588"/>
          </a:xfrm>
        </p:spPr>
        <p:txBody>
          <a:bodyPr anchor="b"/>
          <a:lstStyle/>
          <a:p>
            <a:pPr algn="l" defTabSz="808038" eaLnBrk="1"/>
            <a:r>
              <a:rPr lang="ru-RU" altLang="ru-RU" sz="8200" b="1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Диаграмма</a:t>
            </a:r>
            <a:br>
              <a:rPr lang="ru-RU" altLang="ru-RU" sz="8200" b="1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</a:br>
            <a:r>
              <a:rPr lang="ru-RU" altLang="ru-RU" sz="8200" b="1" dirty="0" smtClean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работы </a:t>
            </a:r>
            <a:r>
              <a:rPr lang="ru-RU" altLang="ru-RU" sz="8200" b="1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преподавателя с системой</a:t>
            </a:r>
            <a:endParaRPr lang="ru-RU" altLang="ru-RU" sz="82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40" y="3545632"/>
            <a:ext cx="17446974" cy="98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199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1411288" y="-57150"/>
            <a:ext cx="21365888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defTabSz="808038" eaLnBrk="1"/>
            <a:r>
              <a:rPr lang="ru-RU" sz="8200" b="1" dirty="0" smtClean="0"/>
              <a:t>Диаграмма </a:t>
            </a:r>
            <a:r>
              <a:rPr lang="ru-RU" sz="8200" b="1" dirty="0"/>
              <a:t>класса аутентификация</a:t>
            </a:r>
            <a:endParaRPr lang="ru-RU" altLang="ru-RU" sz="8200" b="1" dirty="0" smtClean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9671" y="5201816"/>
            <a:ext cx="20809122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835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">
      <a:dk1>
        <a:srgbClr val="53585F"/>
      </a:dk1>
      <a:lt1>
        <a:srgbClr val="FFFFFF"/>
      </a:lt1>
      <a:dk2>
        <a:srgbClr val="000000"/>
      </a:dk2>
      <a:lt2>
        <a:srgbClr val="DCDEE0"/>
      </a:lt2>
      <a:accent1>
        <a:srgbClr val="0065C1"/>
      </a:accent1>
      <a:accent2>
        <a:srgbClr val="00A6AC"/>
      </a:accent2>
      <a:accent3>
        <a:srgbClr val="AAAAAA"/>
      </a:accent3>
      <a:accent4>
        <a:srgbClr val="DADADA"/>
      </a:accent4>
      <a:accent5>
        <a:srgbClr val="AAB8DD"/>
      </a:accent5>
      <a:accent6>
        <a:srgbClr val="00969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5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5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FFFFFF"/>
      </a:accent3>
      <a:accent4>
        <a:srgbClr val="000000"/>
      </a:accent4>
      <a:accent5>
        <a:srgbClr val="AAB8DD"/>
      </a:accent5>
      <a:accent6>
        <a:srgbClr val="00969B"/>
      </a:accent6>
      <a:hlink>
        <a:srgbClr val="0000FF"/>
      </a:hlink>
      <a:folHlink>
        <a:srgbClr val="FF00F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246</Words>
  <Application>Microsoft Office PowerPoint</Application>
  <PresentationFormat>Произвольный</PresentationFormat>
  <Paragraphs>111</Paragraphs>
  <Slides>18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Helvetica</vt:lpstr>
      <vt:lpstr>Helvetica Light</vt:lpstr>
      <vt:lpstr>Helvetica Neue</vt:lpstr>
      <vt:lpstr>Times New Roman</vt:lpstr>
      <vt:lpstr>Black</vt:lpstr>
      <vt:lpstr>Автоматизация формирования индивидуальных планов преподавателей</vt:lpstr>
      <vt:lpstr>Цели проекта</vt:lpstr>
      <vt:lpstr>Функциональные требования</vt:lpstr>
      <vt:lpstr>Требования к инструментальным средствам</vt:lpstr>
      <vt:lpstr>Общая схема информационных потоков</vt:lpstr>
      <vt:lpstr>Презентация PowerPoint</vt:lpstr>
      <vt:lpstr>Диаграмма прецедентов</vt:lpstr>
      <vt:lpstr>Диаграмма работы преподавателя с системой</vt:lpstr>
      <vt:lpstr>Презентация PowerPoint</vt:lpstr>
      <vt:lpstr>Презентация PowerPoint</vt:lpstr>
      <vt:lpstr>Презентация PowerPoint</vt:lpstr>
      <vt:lpstr>Презентация PowerPoint</vt:lpstr>
      <vt:lpstr>ER диаграмма БД</vt:lpstr>
      <vt:lpstr>Презентация PowerPoint</vt:lpstr>
      <vt:lpstr>Презентация PowerPoint</vt:lpstr>
      <vt:lpstr>Презентация PowerPoint</vt:lpstr>
      <vt:lpstr>Презентация PowerPoint</vt:lpstr>
      <vt:lpstr>Благодарю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WhiteList</dc:title>
  <dc:creator>Pavel</dc:creator>
  <cp:lastModifiedBy>Пользователь Windows</cp:lastModifiedBy>
  <cp:revision>127</cp:revision>
  <dcterms:modified xsi:type="dcterms:W3CDTF">2020-06-21T16:05:50Z</dcterms:modified>
</cp:coreProperties>
</file>